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1" r:id="rId8"/>
    <p:sldId id="264"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F03463C-E5E8-4D3B-882C-0F910F298C8F}" type="datetimeFigureOut">
              <a:rPr lang="en-US" smtClean="0"/>
              <a:t>6/22/2015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A2B29A2E-4889-4469-9CD3-FCE7D65CAE3A}"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03463C-E5E8-4D3B-882C-0F910F298C8F}" type="datetimeFigureOut">
              <a:rPr lang="en-US" smtClean="0"/>
              <a:t>6/22/2015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03463C-E5E8-4D3B-882C-0F910F298C8F}" type="datetimeFigureOut">
              <a:rPr lang="en-US" smtClean="0"/>
              <a:t>6/22/2015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03463C-E5E8-4D3B-882C-0F910F298C8F}" type="datetimeFigureOut">
              <a:rPr lang="en-US" smtClean="0"/>
              <a:t>6/22/2015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F03463C-E5E8-4D3B-882C-0F910F298C8F}" type="datetimeFigureOut">
              <a:rPr lang="en-US" smtClean="0"/>
              <a:t>6/22/2015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2B29A2E-4889-4469-9CD3-FCE7D65CAE3A}"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F03463C-E5E8-4D3B-882C-0F910F298C8F}" type="datetimeFigureOut">
              <a:rPr lang="en-US" smtClean="0"/>
              <a:t>6/22/2015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F03463C-E5E8-4D3B-882C-0F910F298C8F}" type="datetimeFigureOut">
              <a:rPr lang="en-US" smtClean="0"/>
              <a:t>6/22/2015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F03463C-E5E8-4D3B-882C-0F910F298C8F}" type="datetimeFigureOut">
              <a:rPr lang="en-US" smtClean="0"/>
              <a:t>6/22/2015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F03463C-E5E8-4D3B-882C-0F910F298C8F}" type="datetimeFigureOut">
              <a:rPr lang="en-US" smtClean="0"/>
              <a:t>6/22/2015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2B29A2E-4889-4469-9CD3-FCE7D65CAE3A}"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F03463C-E5E8-4D3B-882C-0F910F298C8F}" type="datetimeFigureOut">
              <a:rPr lang="en-US" smtClean="0"/>
              <a:t>6/22/2015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2B29A2E-4889-4469-9CD3-FCE7D65CAE3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F03463C-E5E8-4D3B-882C-0F910F298C8F}" type="datetimeFigureOut">
              <a:rPr lang="en-US" smtClean="0"/>
              <a:t>6/22/2015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2B29A2E-4889-4469-9CD3-FCE7D65CAE3A}"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F03463C-E5E8-4D3B-882C-0F910F298C8F}" type="datetimeFigureOut">
              <a:rPr lang="en-US" smtClean="0"/>
              <a:t>6/22/2015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2B29A2E-4889-4469-9CD3-FCE7D65CAE3A}"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Thurgood Marshall’s Bicentennial Address</a:t>
            </a:r>
            <a:endParaRPr lang="en-US" dirty="0"/>
          </a:p>
        </p:txBody>
      </p:sp>
      <p:sp>
        <p:nvSpPr>
          <p:cNvPr id="3" name="Subtitle 2"/>
          <p:cNvSpPr>
            <a:spLocks noGrp="1"/>
          </p:cNvSpPr>
          <p:nvPr>
            <p:ph type="subTitle" idx="1"/>
          </p:nvPr>
        </p:nvSpPr>
        <p:spPr/>
        <p:txBody>
          <a:bodyPr/>
          <a:lstStyle/>
          <a:p>
            <a:r>
              <a:rPr lang="en-US" dirty="0" smtClean="0"/>
              <a:t>The Constitution at 200 Years Old – A Reflection by Supreme Court Justice Thurgood Marshall in 1987</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2800" y="2895600"/>
            <a:ext cx="4066309" cy="3487424"/>
          </a:xfrm>
          <a:prstGeom prst="rect">
            <a:avLst/>
          </a:prstGeom>
        </p:spPr>
      </p:pic>
    </p:spTree>
    <p:extLst>
      <p:ext uri="{BB962C8B-B14F-4D97-AF65-F5344CB8AC3E}">
        <p14:creationId xmlns:p14="http://schemas.microsoft.com/office/powerpoint/2010/main" val="642856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effectLst/>
              </a:rPr>
              <a:t>Who is Thurgood Marshall, and why are his remarks especially relevant to the discussion during the Constitution’s bicentennial celebration? </a:t>
            </a:r>
            <a:br>
              <a:rPr lang="en-US" sz="2400" dirty="0">
                <a:effectLst/>
              </a:rPr>
            </a:br>
            <a:endParaRPr lang="en-US" sz="2400" dirty="0"/>
          </a:p>
        </p:txBody>
      </p:sp>
      <p:sp>
        <p:nvSpPr>
          <p:cNvPr id="3" name="Content Placeholder 2"/>
          <p:cNvSpPr>
            <a:spLocks noGrp="1"/>
          </p:cNvSpPr>
          <p:nvPr>
            <p:ph idx="1"/>
          </p:nvPr>
        </p:nvSpPr>
        <p:spPr>
          <a:xfrm>
            <a:off x="1143000" y="1447800"/>
            <a:ext cx="7790688" cy="5181600"/>
          </a:xfrm>
        </p:spPr>
        <p:txBody>
          <a:bodyPr>
            <a:normAutofit fontScale="77500" lnSpcReduction="20000"/>
          </a:bodyPr>
          <a:lstStyle/>
          <a:p>
            <a:pPr marL="596646" indent="-514350">
              <a:buFont typeface="+mj-lt"/>
              <a:buAutoNum type="arabicPeriod"/>
            </a:pPr>
            <a:r>
              <a:rPr lang="en-US" dirty="0" smtClean="0"/>
              <a:t>In 1954, Thurgood Marshall was the NAACP lawyer who successfully argued the case of </a:t>
            </a:r>
            <a:r>
              <a:rPr lang="en-US" i="1" dirty="0" smtClean="0"/>
              <a:t>Brown V. Board of Education, Topeka, KS </a:t>
            </a:r>
            <a:r>
              <a:rPr lang="en-US" dirty="0" smtClean="0"/>
              <a:t>before the Supreme Court.  Not only did he win that case, he won over thirty others by arguing that the 14</a:t>
            </a:r>
            <a:r>
              <a:rPr lang="en-US" baseline="30000" dirty="0" smtClean="0"/>
              <a:t>th</a:t>
            </a:r>
            <a:r>
              <a:rPr lang="en-US" dirty="0" smtClean="0"/>
              <a:t> Amendment had redefined citizenship rights for African-Americans and others. </a:t>
            </a:r>
          </a:p>
          <a:p>
            <a:pPr marL="596646" indent="-514350">
              <a:buFont typeface="+mj-lt"/>
              <a:buAutoNum type="arabicPeriod"/>
            </a:pPr>
            <a:r>
              <a:rPr lang="en-US" dirty="0" smtClean="0"/>
              <a:t>Thurgood Marshall was appointed to the US Circuit Courts and eventually nominated for the Supreme Court by Lyndon Baines Johnson during the 1960s. </a:t>
            </a:r>
          </a:p>
          <a:p>
            <a:pPr marL="596646" indent="-514350">
              <a:buFont typeface="+mj-lt"/>
              <a:buAutoNum type="arabicPeriod"/>
            </a:pPr>
            <a:r>
              <a:rPr lang="en-US" dirty="0" smtClean="0"/>
              <a:t>He is probably most famous for supporting minority and women’s rights in his rulings over a career that spanned decades.  The </a:t>
            </a:r>
            <a:r>
              <a:rPr lang="en-US" b="1" i="1" u="sng" dirty="0" smtClean="0"/>
              <a:t>affirmative </a:t>
            </a:r>
            <a:r>
              <a:rPr lang="en-US" b="1" i="1" u="sng" dirty="0"/>
              <a:t>a</a:t>
            </a:r>
            <a:r>
              <a:rPr lang="en-US" b="1" i="1" u="sng" dirty="0" smtClean="0"/>
              <a:t>ction </a:t>
            </a:r>
            <a:r>
              <a:rPr lang="en-US" dirty="0" smtClean="0"/>
              <a:t>programs which were instituted in order to help minorities aspire to higher status in terms of leadership positions and economic equity were strongly supported by Thurgood Marshall. </a:t>
            </a:r>
          </a:p>
          <a:p>
            <a:pPr marL="82296" indent="0">
              <a:buNone/>
            </a:pPr>
            <a:endParaRPr lang="en-US" dirty="0"/>
          </a:p>
        </p:txBody>
      </p:sp>
    </p:spTree>
    <p:extLst>
      <p:ext uri="{BB962C8B-B14F-4D97-AF65-F5344CB8AC3E}">
        <p14:creationId xmlns:p14="http://schemas.microsoft.com/office/powerpoint/2010/main" val="259808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effectLst/>
              </a:rPr>
              <a:t>How does Marshall characterize the “Founding Fathers?” </a:t>
            </a:r>
            <a:endParaRPr lang="en-US" dirty="0"/>
          </a:p>
        </p:txBody>
      </p:sp>
      <p:sp>
        <p:nvSpPr>
          <p:cNvPr id="3" name="Content Placeholder 2"/>
          <p:cNvSpPr>
            <a:spLocks noGrp="1"/>
          </p:cNvSpPr>
          <p:nvPr>
            <p:ph idx="1"/>
          </p:nvPr>
        </p:nvSpPr>
        <p:spPr>
          <a:xfrm>
            <a:off x="1435608" y="1447800"/>
            <a:ext cx="7479792" cy="5029200"/>
          </a:xfrm>
        </p:spPr>
        <p:txBody>
          <a:bodyPr>
            <a:normAutofit fontScale="77500" lnSpcReduction="20000"/>
          </a:bodyPr>
          <a:lstStyle/>
          <a:p>
            <a:pPr>
              <a:buFont typeface="Arial" pitchFamily="34" charset="0"/>
              <a:buChar char="•"/>
            </a:pPr>
            <a:r>
              <a:rPr lang="en-US" dirty="0" smtClean="0"/>
              <a:t>“I </a:t>
            </a:r>
            <a:r>
              <a:rPr lang="en-US" dirty="0"/>
              <a:t>do not believe that the meaning of the Constitution was forever "fixed" at the Philadelphia Convention. Nor do I find the wisdom, foresight, and sense of justice exhibited by the Framers particularly profound</a:t>
            </a:r>
            <a:r>
              <a:rPr lang="en-US" dirty="0" smtClean="0"/>
              <a:t>.”</a:t>
            </a:r>
          </a:p>
          <a:p>
            <a:r>
              <a:rPr lang="en-US" dirty="0" smtClean="0"/>
              <a:t>“On </a:t>
            </a:r>
            <a:r>
              <a:rPr lang="en-US" dirty="0"/>
              <a:t>a matter so basic as the right to vote, for example, Negro slaves were excluded, although they were counted for representational purposes at three-fifths each. Women did not gain the right to vote for over a hundred and thirty years. </a:t>
            </a:r>
            <a:r>
              <a:rPr lang="en-US" dirty="0" smtClean="0"/>
              <a:t>  </a:t>
            </a:r>
            <a:r>
              <a:rPr lang="en-US" i="1" dirty="0" smtClean="0"/>
              <a:t>These </a:t>
            </a:r>
            <a:r>
              <a:rPr lang="en-US" i="1" dirty="0"/>
              <a:t>omissions were intentional</a:t>
            </a:r>
            <a:r>
              <a:rPr lang="en-US" dirty="0" smtClean="0"/>
              <a:t>.”</a:t>
            </a:r>
          </a:p>
          <a:p>
            <a:r>
              <a:rPr lang="en-US" dirty="0" smtClean="0"/>
              <a:t>“The </a:t>
            </a:r>
            <a:r>
              <a:rPr lang="en-US" dirty="0"/>
              <a:t>effects of the Framers' compromise have remained for generations. They arose from the contradiction between guaranteeing liberty and justice to all, and denying both to Negroes</a:t>
            </a:r>
            <a:r>
              <a:rPr lang="en-US" dirty="0" smtClean="0"/>
              <a:t>.” </a:t>
            </a:r>
            <a:endParaRPr lang="en-US" dirty="0"/>
          </a:p>
          <a:p>
            <a:pPr marL="82296" indent="0">
              <a:buNone/>
            </a:pPr>
            <a:endParaRPr lang="en-US" dirty="0"/>
          </a:p>
        </p:txBody>
      </p:sp>
    </p:spTree>
    <p:extLst>
      <p:ext uri="{BB962C8B-B14F-4D97-AF65-F5344CB8AC3E}">
        <p14:creationId xmlns:p14="http://schemas.microsoft.com/office/powerpoint/2010/main" val="1806203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effectLst/>
              </a:rPr>
              <a:t>At the time the Constitution was written, who was included in the phrase, “We the People?” </a:t>
            </a:r>
            <a:endParaRPr lang="en-US" sz="2400" dirty="0"/>
          </a:p>
        </p:txBody>
      </p:sp>
      <p:sp>
        <p:nvSpPr>
          <p:cNvPr id="3" name="Content Placeholder 2"/>
          <p:cNvSpPr>
            <a:spLocks noGrp="1"/>
          </p:cNvSpPr>
          <p:nvPr>
            <p:ph idx="1"/>
          </p:nvPr>
        </p:nvSpPr>
        <p:spPr/>
        <p:txBody>
          <a:bodyPr>
            <a:normAutofit fontScale="62500" lnSpcReduction="20000"/>
          </a:bodyPr>
          <a:lstStyle/>
          <a:p>
            <a:r>
              <a:rPr lang="en-US" dirty="0" smtClean="0"/>
              <a:t>White men of property, and very few others. </a:t>
            </a:r>
          </a:p>
          <a:p>
            <a:r>
              <a:rPr lang="en-US" dirty="0" smtClean="0"/>
              <a:t>Women were not granted the right to vote, to hold office, or to secure their own property except on limited levels. </a:t>
            </a:r>
          </a:p>
          <a:p>
            <a:r>
              <a:rPr lang="en-US" dirty="0" smtClean="0"/>
              <a:t>African-Americans were not ever counted as people on the most basic level, and as late as the 1850s Chief Justice Roger Taney emphasized the point in the </a:t>
            </a:r>
            <a:r>
              <a:rPr lang="en-US" i="1" dirty="0" smtClean="0"/>
              <a:t>Dred Scott </a:t>
            </a:r>
            <a:r>
              <a:rPr lang="en-US" dirty="0" smtClean="0"/>
              <a:t>case: </a:t>
            </a:r>
          </a:p>
          <a:p>
            <a:pPr marL="82296" indent="0">
              <a:buNone/>
            </a:pPr>
            <a:endParaRPr lang="en-US" dirty="0"/>
          </a:p>
          <a:p>
            <a:pPr marL="82296" indent="0">
              <a:buNone/>
            </a:pPr>
            <a:r>
              <a:rPr lang="en-US" sz="4000" dirty="0" smtClean="0">
                <a:solidFill>
                  <a:schemeClr val="accent5">
                    <a:lumMod val="50000"/>
                  </a:schemeClr>
                </a:solidFill>
              </a:rPr>
              <a:t>“</a:t>
            </a:r>
            <a:r>
              <a:rPr lang="en-US" sz="4000" dirty="0">
                <a:solidFill>
                  <a:schemeClr val="accent5">
                    <a:lumMod val="50000"/>
                  </a:schemeClr>
                </a:solidFill>
              </a:rPr>
              <a:t>T</a:t>
            </a:r>
            <a:r>
              <a:rPr lang="en-US" sz="4000" dirty="0" smtClean="0">
                <a:solidFill>
                  <a:schemeClr val="accent5">
                    <a:lumMod val="50000"/>
                  </a:schemeClr>
                </a:solidFill>
              </a:rPr>
              <a:t>hey </a:t>
            </a:r>
            <a:r>
              <a:rPr lang="en-US" sz="4000" dirty="0">
                <a:solidFill>
                  <a:schemeClr val="accent5">
                    <a:lumMod val="50000"/>
                  </a:schemeClr>
                </a:solidFill>
              </a:rPr>
              <a:t>are not included, and were not intended to be included.... They had for more than a century before been regarded as beings of an inferior order, and altogether unfit to associate with the white race...; and so far inferior, that they had no rights which the white man was bound to respect; and that the Negro might justly and lawfully be reduced to slavery for his </a:t>
            </a:r>
            <a:r>
              <a:rPr lang="en-US" sz="4000" dirty="0" smtClean="0">
                <a:solidFill>
                  <a:schemeClr val="accent5">
                    <a:lumMod val="50000"/>
                  </a:schemeClr>
                </a:solidFill>
              </a:rPr>
              <a:t>benefit.”</a:t>
            </a:r>
            <a:endParaRPr lang="en-US" sz="4000" dirty="0">
              <a:solidFill>
                <a:schemeClr val="accent5">
                  <a:lumMod val="50000"/>
                </a:schemeClr>
              </a:solidFill>
            </a:endParaRPr>
          </a:p>
        </p:txBody>
      </p:sp>
    </p:spTree>
    <p:extLst>
      <p:ext uri="{BB962C8B-B14F-4D97-AF65-F5344CB8AC3E}">
        <p14:creationId xmlns:p14="http://schemas.microsoft.com/office/powerpoint/2010/main" val="1108723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effectLst/>
              </a:rPr>
              <a:t>In what ways did the Constitution legitimize or encourage the institution of slavery in America?  </a:t>
            </a:r>
            <a:endParaRPr lang="en-US" sz="2400" dirty="0"/>
          </a:p>
        </p:txBody>
      </p:sp>
      <p:sp>
        <p:nvSpPr>
          <p:cNvPr id="3" name="Content Placeholder 2"/>
          <p:cNvSpPr>
            <a:spLocks noGrp="1"/>
          </p:cNvSpPr>
          <p:nvPr>
            <p:ph idx="1"/>
          </p:nvPr>
        </p:nvSpPr>
        <p:spPr/>
        <p:txBody>
          <a:bodyPr>
            <a:normAutofit fontScale="85000" lnSpcReduction="20000"/>
          </a:bodyPr>
          <a:lstStyle/>
          <a:p>
            <a:r>
              <a:rPr lang="en-US" dirty="0" smtClean="0"/>
              <a:t>The Three-Fifths Compromise allowed Southern States to have greater representation in Congress (for a price – higher taxation) because they held enslaved people in bondage. </a:t>
            </a:r>
          </a:p>
          <a:p>
            <a:r>
              <a:rPr lang="en-US" dirty="0" smtClean="0"/>
              <a:t>The International Slave Trade was allowed to continue for another twenty years – until 1808.  This was part of a compromise giving the Congress greater power to regulate trade.  </a:t>
            </a:r>
          </a:p>
          <a:p>
            <a:r>
              <a:rPr lang="en-US" dirty="0" smtClean="0"/>
              <a:t>Northerners benefited from the “carrying trade” and the tax on each slave imported into the country.   </a:t>
            </a:r>
            <a:r>
              <a:rPr lang="en-US" i="1" dirty="0" smtClean="0"/>
              <a:t>Slavery was a means to raise revenue</a:t>
            </a:r>
            <a:r>
              <a:rPr lang="en-US" dirty="0" smtClean="0"/>
              <a:t>. </a:t>
            </a:r>
          </a:p>
          <a:p>
            <a:r>
              <a:rPr lang="en-US" dirty="0" smtClean="0"/>
              <a:t>The basic principle of the fugitive slave laws to come was written into the document itself. </a:t>
            </a:r>
          </a:p>
          <a:p>
            <a:endParaRPr lang="en-US" dirty="0"/>
          </a:p>
        </p:txBody>
      </p:sp>
    </p:spTree>
    <p:extLst>
      <p:ext uri="{BB962C8B-B14F-4D97-AF65-F5344CB8AC3E}">
        <p14:creationId xmlns:p14="http://schemas.microsoft.com/office/powerpoint/2010/main" val="594986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effectLst/>
              </a:rPr>
              <a:t>Does it contain the words slave or slavery?  Why not? </a:t>
            </a:r>
            <a:endParaRPr lang="en-US" sz="2400"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12626" r="12626"/>
          <a:stretch>
            <a:fillRect/>
          </a:stretch>
        </p:blipFill>
        <p:spPr/>
      </p:pic>
      <p:sp>
        <p:nvSpPr>
          <p:cNvPr id="5" name="Text Placeholder 4"/>
          <p:cNvSpPr>
            <a:spLocks noGrp="1"/>
          </p:cNvSpPr>
          <p:nvPr>
            <p:ph type="body" sz="half" idx="2"/>
          </p:nvPr>
        </p:nvSpPr>
        <p:spPr/>
        <p:txBody>
          <a:bodyPr>
            <a:normAutofit fontScale="70000" lnSpcReduction="20000"/>
          </a:bodyPr>
          <a:lstStyle/>
          <a:p>
            <a:r>
              <a:rPr lang="en-US" b="1" dirty="0" smtClean="0">
                <a:solidFill>
                  <a:schemeClr val="tx1"/>
                </a:solidFill>
              </a:rPr>
              <a:t>No, it does not.  Neither the word slavery nor slave is included in this document.  This is largely due to the obvious hypocrisy of establishing a country based politically on liberty and economically on slavery. </a:t>
            </a:r>
            <a:endParaRPr lang="en-US" b="1" dirty="0">
              <a:solidFill>
                <a:schemeClr val="tx1"/>
              </a:solidFill>
            </a:endParaRPr>
          </a:p>
        </p:txBody>
      </p:sp>
    </p:spTree>
    <p:extLst>
      <p:ext uri="{BB962C8B-B14F-4D97-AF65-F5344CB8AC3E}">
        <p14:creationId xmlns:p14="http://schemas.microsoft.com/office/powerpoint/2010/main" val="957323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effectLst/>
              </a:rPr>
              <a:t>Who does Thurgood Marshall give much of the credit to for making the Constitution a workable, living document which has successfully served the United States of America? </a:t>
            </a:r>
            <a:endParaRPr lang="en-US" sz="2400" dirty="0"/>
          </a:p>
        </p:txBody>
      </p:sp>
      <p:sp>
        <p:nvSpPr>
          <p:cNvPr id="3" name="Content Placeholder 2"/>
          <p:cNvSpPr>
            <a:spLocks noGrp="1"/>
          </p:cNvSpPr>
          <p:nvPr>
            <p:ph idx="1"/>
          </p:nvPr>
        </p:nvSpPr>
        <p:spPr>
          <a:xfrm>
            <a:off x="1295400" y="1905000"/>
            <a:ext cx="7638288" cy="4343400"/>
          </a:xfrm>
        </p:spPr>
        <p:txBody>
          <a:bodyPr>
            <a:normAutofit/>
          </a:bodyPr>
          <a:lstStyle/>
          <a:p>
            <a:pPr marL="82296" indent="0">
              <a:buNone/>
            </a:pPr>
            <a:r>
              <a:rPr lang="en-US" sz="2400" dirty="0" smtClean="0"/>
              <a:t>Thurgood Marshall gives credit to the men and women who have changed the Constitution over time: </a:t>
            </a:r>
          </a:p>
          <a:p>
            <a:pPr marL="82296" indent="0">
              <a:buNone/>
            </a:pPr>
            <a:endParaRPr lang="en-US" sz="2400" dirty="0" smtClean="0"/>
          </a:p>
          <a:p>
            <a:pPr marL="596646" indent="-514350">
              <a:buFont typeface="+mj-lt"/>
              <a:buAutoNum type="arabicPeriod"/>
            </a:pPr>
            <a:r>
              <a:rPr lang="en-US" sz="2400" dirty="0" smtClean="0"/>
              <a:t>The Antifederalists and dissenters who helped to add the Bill of Rights to the document. </a:t>
            </a:r>
          </a:p>
          <a:p>
            <a:pPr marL="596646" indent="-514350">
              <a:buFont typeface="+mj-lt"/>
              <a:buAutoNum type="arabicPeriod"/>
            </a:pPr>
            <a:endParaRPr lang="en-US" sz="2400" dirty="0" smtClean="0"/>
          </a:p>
          <a:p>
            <a:pPr marL="596646" indent="-514350">
              <a:buFont typeface="+mj-lt"/>
              <a:buAutoNum type="arabicPeriod"/>
            </a:pPr>
            <a:r>
              <a:rPr lang="en-US" sz="2400" dirty="0" smtClean="0"/>
              <a:t>The soldiers and leaders during the Civil War, who reinvented the Constitution with the passage of the 13</a:t>
            </a:r>
            <a:r>
              <a:rPr lang="en-US" sz="2400" baseline="30000" dirty="0" smtClean="0"/>
              <a:t>th</a:t>
            </a:r>
            <a:r>
              <a:rPr lang="en-US" sz="2400" dirty="0" smtClean="0"/>
              <a:t>, 14</a:t>
            </a:r>
            <a:r>
              <a:rPr lang="en-US" sz="2400" baseline="30000" dirty="0" smtClean="0"/>
              <a:t>th</a:t>
            </a:r>
            <a:r>
              <a:rPr lang="en-US" sz="2400" dirty="0" smtClean="0"/>
              <a:t>, and 15</a:t>
            </a:r>
            <a:r>
              <a:rPr lang="en-US" sz="2400" baseline="30000" dirty="0" smtClean="0"/>
              <a:t>th</a:t>
            </a:r>
            <a:r>
              <a:rPr lang="en-US" sz="2400" dirty="0" smtClean="0"/>
              <a:t> Amendments. </a:t>
            </a:r>
            <a:endParaRPr lang="en-US" sz="2400" dirty="0"/>
          </a:p>
        </p:txBody>
      </p:sp>
    </p:spTree>
    <p:extLst>
      <p:ext uri="{BB962C8B-B14F-4D97-AF65-F5344CB8AC3E}">
        <p14:creationId xmlns:p14="http://schemas.microsoft.com/office/powerpoint/2010/main" val="3555588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effectLst/>
              </a:rPr>
              <a:t>Who does Thurgood Marshall give much of the credit to for making the Constitution a workable, living document which has successfully served the United States of America? </a:t>
            </a:r>
            <a:endParaRPr lang="en-US" sz="2700" dirty="0"/>
          </a:p>
        </p:txBody>
      </p:sp>
      <p:sp>
        <p:nvSpPr>
          <p:cNvPr id="3" name="Content Placeholder 2"/>
          <p:cNvSpPr>
            <a:spLocks noGrp="1"/>
          </p:cNvSpPr>
          <p:nvPr>
            <p:ph idx="1"/>
          </p:nvPr>
        </p:nvSpPr>
        <p:spPr>
          <a:xfrm>
            <a:off x="1435608" y="1447800"/>
            <a:ext cx="7555992" cy="5181600"/>
          </a:xfrm>
        </p:spPr>
        <p:txBody>
          <a:bodyPr>
            <a:normAutofit fontScale="70000" lnSpcReduction="20000"/>
          </a:bodyPr>
          <a:lstStyle/>
          <a:p>
            <a:pPr marL="596646" indent="-514350">
              <a:buFont typeface="+mj-lt"/>
              <a:buAutoNum type="arabicPeriod"/>
            </a:pPr>
            <a:endParaRPr lang="en-US" dirty="0"/>
          </a:p>
          <a:p>
            <a:pPr marL="596646" indent="-514350">
              <a:buAutoNum type="arabicPeriod" startAt="3"/>
            </a:pPr>
            <a:r>
              <a:rPr lang="en-US" dirty="0" smtClean="0"/>
              <a:t>The </a:t>
            </a:r>
            <a:r>
              <a:rPr lang="en-US" dirty="0"/>
              <a:t>Progressives who expanded the vote by passing the 17</a:t>
            </a:r>
            <a:r>
              <a:rPr lang="en-US" baseline="30000" dirty="0"/>
              <a:t>th</a:t>
            </a:r>
            <a:r>
              <a:rPr lang="en-US" dirty="0"/>
              <a:t> Amendment – allowing the direct election of senators; the 19</a:t>
            </a:r>
            <a:r>
              <a:rPr lang="en-US" baseline="30000" dirty="0"/>
              <a:t>th</a:t>
            </a:r>
            <a:r>
              <a:rPr lang="en-US" dirty="0"/>
              <a:t> Amendment – allowing women the right to vote; the 24</a:t>
            </a:r>
            <a:r>
              <a:rPr lang="en-US" baseline="30000" dirty="0"/>
              <a:t>th</a:t>
            </a:r>
            <a:r>
              <a:rPr lang="en-US" dirty="0"/>
              <a:t> Amendment – ending the poll tax; and the 25</a:t>
            </a:r>
            <a:r>
              <a:rPr lang="en-US" baseline="30000" dirty="0"/>
              <a:t>th</a:t>
            </a:r>
            <a:r>
              <a:rPr lang="en-US" dirty="0"/>
              <a:t> Amendment – granting voting rights in the District of Columbia; and the 26</a:t>
            </a:r>
            <a:r>
              <a:rPr lang="en-US" baseline="30000" dirty="0"/>
              <a:t>th</a:t>
            </a:r>
            <a:r>
              <a:rPr lang="en-US" dirty="0"/>
              <a:t> Amendment – allowing 18 year olds to vote. </a:t>
            </a:r>
            <a:endParaRPr lang="en-US" dirty="0" smtClean="0"/>
          </a:p>
          <a:p>
            <a:pPr marL="596646" indent="-514350">
              <a:buFont typeface="Wingdings 2"/>
              <a:buAutoNum type="arabicPeriod" startAt="3"/>
            </a:pPr>
            <a:r>
              <a:rPr lang="en-US" dirty="0" smtClean="0"/>
              <a:t>He goes on to state: “We </a:t>
            </a:r>
            <a:r>
              <a:rPr lang="en-US" dirty="0"/>
              <a:t>the People" no longer enslave, but the credit does not belong to the Framers. It belongs to those who refused to acquiesce in outdated notions of "liberty," "justice," and "equality," and who strived to better them. </a:t>
            </a:r>
            <a:endParaRPr lang="en-US" dirty="0" smtClean="0"/>
          </a:p>
          <a:p>
            <a:pPr marL="596646" indent="-514350">
              <a:buFont typeface="Wingdings 2"/>
              <a:buAutoNum type="arabicPeriod" startAt="3"/>
            </a:pPr>
            <a:r>
              <a:rPr lang="en-US" dirty="0" smtClean="0"/>
              <a:t>Finally, he contends that the Constitution is a great document because it is a “living document” and it has supported justice because we changed it – not because of the Founding Fathers original notions. </a:t>
            </a:r>
            <a:endParaRPr lang="en-US" dirty="0"/>
          </a:p>
          <a:p>
            <a:pPr marL="596646" indent="-514350">
              <a:buAutoNum type="arabicPeriod" startAt="3"/>
            </a:pPr>
            <a:endParaRPr lang="en-US" dirty="0"/>
          </a:p>
          <a:p>
            <a:endParaRPr lang="en-US" dirty="0"/>
          </a:p>
        </p:txBody>
      </p:sp>
    </p:spTree>
    <p:extLst>
      <p:ext uri="{BB962C8B-B14F-4D97-AF65-F5344CB8AC3E}">
        <p14:creationId xmlns:p14="http://schemas.microsoft.com/office/powerpoint/2010/main" val="2963568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400" dirty="0">
                <a:effectLst/>
              </a:rPr>
              <a:t>What does Thurgood Marshall believe would shock the Founding Fathers in 1987? </a:t>
            </a:r>
            <a:r>
              <a:rPr lang="en-US" sz="2400" dirty="0" smtClean="0">
                <a:effectLst/>
              </a:rPr>
              <a:t>He and his fellow justice,  Sandra Day O’Connor – whom they would not have envisioned.</a:t>
            </a:r>
            <a:endParaRPr lang="en-US" sz="2400" dirty="0"/>
          </a:p>
        </p:txBody>
      </p:sp>
      <p:sp>
        <p:nvSpPr>
          <p:cNvPr id="4" name="Text Placeholder 3"/>
          <p:cNvSpPr>
            <a:spLocks noGrp="1"/>
          </p:cNvSpPr>
          <p:nvPr>
            <p:ph type="body" idx="1"/>
          </p:nvPr>
        </p:nvSpPr>
        <p:spPr/>
        <p:txBody>
          <a:bodyPr>
            <a:normAutofit lnSpcReduction="10000"/>
          </a:bodyPr>
          <a:lstStyle/>
          <a:p>
            <a:r>
              <a:rPr lang="en-US" dirty="0" smtClean="0"/>
              <a:t>Thurgood Marshall – First African American Supreme Court Justice</a:t>
            </a:r>
            <a:endParaRPr lang="en-US" dirty="0"/>
          </a:p>
        </p:txBody>
      </p:sp>
      <p:sp>
        <p:nvSpPr>
          <p:cNvPr id="6" name="Text Placeholder 5"/>
          <p:cNvSpPr>
            <a:spLocks noGrp="1"/>
          </p:cNvSpPr>
          <p:nvPr>
            <p:ph type="body" sz="half" idx="3"/>
          </p:nvPr>
        </p:nvSpPr>
        <p:spPr/>
        <p:txBody>
          <a:bodyPr>
            <a:normAutofit lnSpcReduction="10000"/>
          </a:bodyPr>
          <a:lstStyle/>
          <a:p>
            <a:r>
              <a:rPr lang="en-US" dirty="0" smtClean="0"/>
              <a:t>Sandra Day O’Connor – First Woman Appointed to the Supreme Court</a:t>
            </a:r>
            <a:endParaRPr lang="en-US" dirty="0"/>
          </a:p>
        </p:txBody>
      </p:sp>
      <p:pic>
        <p:nvPicPr>
          <p:cNvPr id="8" name="Content Placeholder 7"/>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990600" y="1143000"/>
            <a:ext cx="3048000" cy="3865756"/>
          </a:xfrm>
        </p:spPr>
      </p:pic>
      <p:pic>
        <p:nvPicPr>
          <p:cNvPr id="9" name="Content Placeholder 8"/>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004283" y="969963"/>
            <a:ext cx="3342309" cy="4114800"/>
          </a:xfrm>
        </p:spPr>
      </p:pic>
    </p:spTree>
    <p:extLst>
      <p:ext uri="{BB962C8B-B14F-4D97-AF65-F5344CB8AC3E}">
        <p14:creationId xmlns:p14="http://schemas.microsoft.com/office/powerpoint/2010/main" val="28440331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53</TotalTime>
  <Words>909</Words>
  <Application>Microsoft Office PowerPoint</Application>
  <PresentationFormat>On-screen Show (4:3)</PresentationFormat>
  <Paragraphs>37</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Gill Sans MT</vt:lpstr>
      <vt:lpstr>Verdana</vt:lpstr>
      <vt:lpstr>Wingdings 2</vt:lpstr>
      <vt:lpstr>Solstice</vt:lpstr>
      <vt:lpstr>Thurgood Marshall’s Bicentennial Address</vt:lpstr>
      <vt:lpstr>Who is Thurgood Marshall, and why are his remarks especially relevant to the discussion during the Constitution’s bicentennial celebration?  </vt:lpstr>
      <vt:lpstr>How does Marshall characterize the “Founding Fathers?” </vt:lpstr>
      <vt:lpstr>At the time the Constitution was written, who was included in the phrase, “We the People?” </vt:lpstr>
      <vt:lpstr>In what ways did the Constitution legitimize or encourage the institution of slavery in America?  </vt:lpstr>
      <vt:lpstr>Does it contain the words slave or slavery?  Why not? </vt:lpstr>
      <vt:lpstr>Who does Thurgood Marshall give much of the credit to for making the Constitution a workable, living document which has successfully served the United States of America? </vt:lpstr>
      <vt:lpstr>Who does Thurgood Marshall give much of the credit to for making the Constitution a workable, living document which has successfully served the United States of America? </vt:lpstr>
      <vt:lpstr>What does Thurgood Marshall believe would shock the Founding Fathers in 1987? He and his fellow justice,  Sandra Day O’Connor – whom they would not have envisioned.</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Thurgood Marshall’s Bicentennial Address</dc:title>
  <dc:creator>Adam Henry</dc:creator>
  <cp:lastModifiedBy>Adam Henry</cp:lastModifiedBy>
  <cp:revision>5</cp:revision>
  <dcterms:created xsi:type="dcterms:W3CDTF">2013-10-29T10:23:24Z</dcterms:created>
  <dcterms:modified xsi:type="dcterms:W3CDTF">2015-06-22T15:25:48Z</dcterms:modified>
</cp:coreProperties>
</file>